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7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73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67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83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4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340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4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0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5/18/21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74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9F56B3EA-7194-4916-AACC-80E8BB274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55" r="-1" b="1373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16192-38B0-DB4B-AD19-4730CBB0D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7722286" cy="2736390"/>
          </a:xfrm>
        </p:spPr>
        <p:txBody>
          <a:bodyPr anchor="t"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Big Mountain Resort 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D2242-5AA3-1546-B7AE-9FEEEF42C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Prepared by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Jonathan Laurizio</a:t>
            </a:r>
          </a:p>
        </p:txBody>
      </p:sp>
      <p:cxnSp>
        <p:nvCxnSpPr>
          <p:cNvPr id="35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62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01D9-301B-A744-B8B5-27A8B8E5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1110-128B-5F44-84AD-399E069BF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Pricing model for ski resort tickets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Maximize returns</a:t>
            </a:r>
          </a:p>
          <a:p>
            <a:pPr marL="1028700" lvl="1" indent="-342900"/>
            <a:r>
              <a:rPr lang="en-US" dirty="0"/>
              <a:t>Optimal ticket prices</a:t>
            </a:r>
          </a:p>
          <a:p>
            <a:pPr marL="1028700" lvl="1" indent="-342900"/>
            <a:r>
              <a:rPr lang="en-US" dirty="0"/>
              <a:t>Important facilities</a:t>
            </a:r>
          </a:p>
        </p:txBody>
      </p:sp>
    </p:spTree>
    <p:extLst>
      <p:ext uri="{BB962C8B-B14F-4D97-AF65-F5344CB8AC3E}">
        <p14:creationId xmlns:p14="http://schemas.microsoft.com/office/powerpoint/2010/main" val="202643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7E48-DCD8-174A-849B-B7CB960C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B38D6-D205-004C-B62A-A9055539B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Optimal Ticket Price = $95.87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 Features:</a:t>
            </a:r>
          </a:p>
          <a:p>
            <a:pPr marL="1028700" lvl="1" indent="-342900"/>
            <a:r>
              <a:rPr lang="en-US" dirty="0"/>
              <a:t>Add run; add new chairlift; increase vertical drop by 150 ft</a:t>
            </a:r>
          </a:p>
          <a:p>
            <a:pPr marL="1028700" lvl="1" indent="-342900"/>
            <a:r>
              <a:rPr lang="en-US" dirty="0"/>
              <a:t>Optimal Ticket Price = $97.86</a:t>
            </a:r>
          </a:p>
          <a:p>
            <a:pPr marL="1028700" lvl="1" indent="-342900"/>
            <a:r>
              <a:rPr lang="en-US" dirty="0"/>
              <a:t>Changes must cost &lt; $3,474,638</a:t>
            </a:r>
          </a:p>
        </p:txBody>
      </p:sp>
    </p:spTree>
    <p:extLst>
      <p:ext uri="{BB962C8B-B14F-4D97-AF65-F5344CB8AC3E}">
        <p14:creationId xmlns:p14="http://schemas.microsoft.com/office/powerpoint/2010/main" val="255447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272B-E90D-5D46-A403-DBD8C009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D63F-D775-2249-BB2E-3C15BEB41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Important features</a:t>
            </a:r>
          </a:p>
          <a:p>
            <a:pPr marL="1028700" lvl="1" indent="-342900"/>
            <a:r>
              <a:rPr lang="en-US" dirty="0"/>
              <a:t>Vertical Drop</a:t>
            </a:r>
          </a:p>
          <a:p>
            <a:pPr marL="1028700" lvl="1" indent="-342900"/>
            <a:r>
              <a:rPr lang="en-US" dirty="0"/>
              <a:t>Snow making area</a:t>
            </a:r>
          </a:p>
          <a:p>
            <a:pPr marL="1028700" lvl="1" indent="-342900"/>
            <a:r>
              <a:rPr lang="en-US" dirty="0"/>
              <a:t>Total number of chairs</a:t>
            </a:r>
          </a:p>
          <a:p>
            <a:pPr marL="1028700" lvl="1" indent="-342900"/>
            <a:r>
              <a:rPr lang="en-US" dirty="0"/>
              <a:t>Fast quads</a:t>
            </a:r>
          </a:p>
          <a:p>
            <a:pPr marL="1028700" lvl="1" indent="-342900"/>
            <a:r>
              <a:rPr lang="en-US" dirty="0"/>
              <a:t># of runs</a:t>
            </a:r>
          </a:p>
          <a:p>
            <a:pPr marL="1028700" lvl="1" indent="-342900"/>
            <a:r>
              <a:rPr lang="en-US" dirty="0"/>
              <a:t>Skiable terrain area</a:t>
            </a:r>
          </a:p>
          <a:p>
            <a:pPr marL="1028700" lvl="1" indent="-342900"/>
            <a:r>
              <a:rPr lang="en-US" dirty="0"/>
              <a:t>Longest Run</a:t>
            </a:r>
          </a:p>
          <a:p>
            <a:pPr marL="1028700" lvl="1" indent="-342900"/>
            <a:r>
              <a:rPr lang="en-US" dirty="0"/>
              <a:t>Trams</a:t>
            </a:r>
          </a:p>
        </p:txBody>
      </p:sp>
    </p:spTree>
    <p:extLst>
      <p:ext uri="{BB962C8B-B14F-4D97-AF65-F5344CB8AC3E}">
        <p14:creationId xmlns:p14="http://schemas.microsoft.com/office/powerpoint/2010/main" val="295646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F544-663B-C04E-A41E-2E2686EF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05442"/>
            <a:ext cx="10634472" cy="766309"/>
          </a:xfrm>
        </p:spPr>
        <p:txBody>
          <a:bodyPr/>
          <a:lstStyle/>
          <a:p>
            <a:r>
              <a:rPr lang="en-US" sz="3600" dirty="0"/>
              <a:t>Modeling Results (continued)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1BCCC7-70B7-DF4A-B927-C8C0466A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4" y="1299393"/>
            <a:ext cx="7777655" cy="49647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Vertical drop is larger than most competitors</a:t>
            </a:r>
          </a:p>
          <a:p>
            <a:pPr marL="1028700" lvl="1" indent="-342900"/>
            <a:r>
              <a:rPr lang="en-US" dirty="0"/>
              <a:t>2353 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among the largest snow making area for resorts</a:t>
            </a:r>
          </a:p>
          <a:p>
            <a:pPr marL="1028700" lvl="1" indent="-342900"/>
            <a:r>
              <a:rPr lang="en-US" dirty="0"/>
              <a:t>600 acres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Higher echelon for total number of chairs</a:t>
            </a:r>
            <a:br>
              <a:rPr lang="en-US" dirty="0"/>
            </a:br>
            <a:r>
              <a:rPr lang="en-US" dirty="0"/>
              <a:t>(excluding outliers)</a:t>
            </a:r>
          </a:p>
          <a:p>
            <a:pPr marL="1028700" lvl="1" indent="-342900"/>
            <a:r>
              <a:rPr lang="en-US" dirty="0"/>
              <a:t>14 chairs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CCADCB-3D97-BE4C-BBFD-BED1036EF8B1}"/>
              </a:ext>
            </a:extLst>
          </p:cNvPr>
          <p:cNvGrpSpPr/>
          <p:nvPr/>
        </p:nvGrpSpPr>
        <p:grpSpPr>
          <a:xfrm>
            <a:off x="482600" y="1271751"/>
            <a:ext cx="3113040" cy="5080807"/>
            <a:chOff x="482599" y="1271751"/>
            <a:chExt cx="3817552" cy="6230645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88C4D441-0003-FA48-9D5E-E4DAA423B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00" y="1271751"/>
              <a:ext cx="3817551" cy="2097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F8763B7-22EC-4F4D-BEB2-24F030A55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99" y="3306870"/>
              <a:ext cx="3817551" cy="2097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CE336CE7-E0C6-B24E-BC31-DF225DE43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99" y="5404633"/>
              <a:ext cx="3817551" cy="2097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301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F544-663B-C04E-A41E-2E2686EF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05442"/>
            <a:ext cx="10634472" cy="766309"/>
          </a:xfrm>
        </p:spPr>
        <p:txBody>
          <a:bodyPr/>
          <a:lstStyle/>
          <a:p>
            <a:r>
              <a:rPr lang="en-US" sz="3600" dirty="0"/>
              <a:t>Modeling Results (continued)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1BCCC7-70B7-DF4A-B927-C8C0466A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4" y="1299393"/>
            <a:ext cx="7777655" cy="49647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Very few resorts with more fast quads</a:t>
            </a:r>
          </a:p>
          <a:p>
            <a:pPr marL="1028700" lvl="1" indent="-342900"/>
            <a:r>
              <a:rPr lang="en-US" dirty="0"/>
              <a:t>3 fast quads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runs than most other resorts</a:t>
            </a:r>
          </a:p>
          <a:p>
            <a:pPr marL="1028700" lvl="1" indent="-342900"/>
            <a:r>
              <a:rPr lang="en-US" dirty="0"/>
              <a:t>105 runs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area of skiable terrain</a:t>
            </a:r>
            <a:br>
              <a:rPr lang="en-US" dirty="0"/>
            </a:br>
            <a:r>
              <a:rPr lang="en-US" dirty="0"/>
              <a:t>(excluding outliers)</a:t>
            </a:r>
          </a:p>
          <a:p>
            <a:pPr marL="1028700" lvl="1" indent="-342900"/>
            <a:r>
              <a:rPr lang="en-US" dirty="0"/>
              <a:t>3000 acres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88C4D441-0003-FA48-9D5E-E4DAA423B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82601" y="1280136"/>
            <a:ext cx="3113039" cy="16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F8763B7-22EC-4F4D-BEB2-24F030A5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2600" y="2938297"/>
            <a:ext cx="3113039" cy="16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CE336CE7-E0C6-B24E-BC31-DF225DE4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82600" y="4650313"/>
            <a:ext cx="3113039" cy="16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44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8F544-663B-C04E-A41E-2E2686EF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05442"/>
            <a:ext cx="10634472" cy="766309"/>
          </a:xfrm>
        </p:spPr>
        <p:txBody>
          <a:bodyPr/>
          <a:lstStyle/>
          <a:p>
            <a:r>
              <a:rPr lang="en-US" sz="3600" dirty="0"/>
              <a:t>Modeling Results (continued)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1BCCC7-70B7-DF4A-B927-C8C0466A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4" y="1299393"/>
            <a:ext cx="7777655" cy="49647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of the longest runs among all resorts</a:t>
            </a:r>
            <a:br>
              <a:rPr lang="en-US" dirty="0"/>
            </a:br>
            <a:r>
              <a:rPr lang="en-US" dirty="0"/>
              <a:t>(excluding outliers)</a:t>
            </a:r>
          </a:p>
          <a:p>
            <a:pPr marL="1028700" lvl="1" indent="-342900"/>
            <a:r>
              <a:rPr lang="en-US" dirty="0"/>
              <a:t>3.3 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Same number of trams as most resorts</a:t>
            </a:r>
          </a:p>
          <a:p>
            <a:pPr marL="1028700" lvl="1" indent="-342900"/>
            <a:r>
              <a:rPr lang="en-US" dirty="0"/>
              <a:t>0 trams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88C4D441-0003-FA48-9D5E-E4DAA423B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97861" y="1280136"/>
            <a:ext cx="3082518" cy="16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F8763B7-22EC-4F4D-BEB2-24F030A5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2600" y="2939683"/>
            <a:ext cx="3113039" cy="16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88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4D04-0FF3-DE42-9D68-835FE854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273B-821A-1448-84D6-4144C370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Big Mountain Resort has better features than majority of all resorts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ticket price is too low ($81)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current features, raise ticket prices to $95.87</a:t>
            </a:r>
          </a:p>
        </p:txBody>
      </p:sp>
    </p:spTree>
    <p:extLst>
      <p:ext uri="{BB962C8B-B14F-4D97-AF65-F5344CB8AC3E}">
        <p14:creationId xmlns:p14="http://schemas.microsoft.com/office/powerpoint/2010/main" val="951048651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B252F"/>
      </a:dk2>
      <a:lt2>
        <a:srgbClr val="F2F3F0"/>
      </a:lt2>
      <a:accent1>
        <a:srgbClr val="713BD5"/>
      </a:accent1>
      <a:accent2>
        <a:srgbClr val="3842C7"/>
      </a:accent2>
      <a:accent3>
        <a:srgbClr val="3B86D5"/>
      </a:accent3>
      <a:accent4>
        <a:srgbClr val="29B4C3"/>
      </a:accent4>
      <a:accent5>
        <a:srgbClr val="36C195"/>
      </a:accent5>
      <a:accent6>
        <a:srgbClr val="29C352"/>
      </a:accent6>
      <a:hlink>
        <a:srgbClr val="339B8C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216</Words>
  <Application>Microsoft Macintosh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Seaford</vt:lpstr>
      <vt:lpstr>LevelVTI</vt:lpstr>
      <vt:lpstr>Big Mountain Resort Recommendation</vt:lpstr>
      <vt:lpstr>Problem Identification</vt:lpstr>
      <vt:lpstr>Recommendation</vt:lpstr>
      <vt:lpstr>Modeling Results</vt:lpstr>
      <vt:lpstr>Modeling Results (continued)</vt:lpstr>
      <vt:lpstr>Modeling Results (continued)</vt:lpstr>
      <vt:lpstr>Modeling Results (continued)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 Recommendation</dc:title>
  <dc:creator>Jonathan Laurizio</dc:creator>
  <cp:lastModifiedBy>Jonathan Laurizio</cp:lastModifiedBy>
  <cp:revision>7</cp:revision>
  <dcterms:created xsi:type="dcterms:W3CDTF">2021-05-19T01:36:30Z</dcterms:created>
  <dcterms:modified xsi:type="dcterms:W3CDTF">2021-05-19T02:56:16Z</dcterms:modified>
</cp:coreProperties>
</file>